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579" r:id="rId5"/>
    <p:sldMasterId id="2147484588" r:id="rId6"/>
  </p:sldMasterIdLst>
  <p:notesMasterIdLst>
    <p:notesMasterId r:id="rId30"/>
  </p:notesMasterIdLst>
  <p:handoutMasterIdLst>
    <p:handoutMasterId r:id="rId31"/>
  </p:handoutMasterIdLst>
  <p:sldIdLst>
    <p:sldId id="1560" r:id="rId7"/>
    <p:sldId id="1569" r:id="rId8"/>
    <p:sldId id="1626" r:id="rId9"/>
    <p:sldId id="1570" r:id="rId10"/>
    <p:sldId id="1622" r:id="rId11"/>
    <p:sldId id="1630" r:id="rId12"/>
    <p:sldId id="1624" r:id="rId13"/>
    <p:sldId id="341" r:id="rId14"/>
    <p:sldId id="384" r:id="rId15"/>
    <p:sldId id="380" r:id="rId16"/>
    <p:sldId id="1632" r:id="rId17"/>
    <p:sldId id="1635" r:id="rId18"/>
    <p:sldId id="1640" r:id="rId19"/>
    <p:sldId id="1642" r:id="rId20"/>
    <p:sldId id="1641" r:id="rId21"/>
    <p:sldId id="1633" r:id="rId22"/>
    <p:sldId id="1625" r:id="rId23"/>
    <p:sldId id="1604" r:id="rId24"/>
    <p:sldId id="1636" r:id="rId25"/>
    <p:sldId id="1637" r:id="rId26"/>
    <p:sldId id="1638" r:id="rId27"/>
    <p:sldId id="1639" r:id="rId28"/>
    <p:sldId id="1643" r:id="rId2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Angela Powell" initials="AP" lastIdx="9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78D4"/>
    <a:srgbClr val="3C3C41"/>
    <a:srgbClr val="1A1A1A"/>
    <a:srgbClr val="008272"/>
    <a:srgbClr val="008C72"/>
    <a:srgbClr val="353535"/>
    <a:srgbClr val="30E5D0"/>
    <a:srgbClr val="2F2F2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17" autoAdjust="0"/>
    <p:restoredTop sz="96220" autoAdjust="0"/>
  </p:normalViewPr>
  <p:slideViewPr>
    <p:cSldViewPr snapToGrid="0">
      <p:cViewPr>
        <p:scale>
          <a:sx n="88" d="100"/>
          <a:sy n="88" d="100"/>
        </p:scale>
        <p:origin x="29" y="26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2888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11/29/2018 11:22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11/29/2018 11:19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4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8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623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2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73992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8" cap="none" spc="-1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74703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90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10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88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962690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7"/>
            <a:ext cx="11889564" cy="631776"/>
          </a:xfrm>
        </p:spPr>
        <p:txBody>
          <a:bodyPr/>
          <a:lstStyle>
            <a:lvl1pPr algn="ctr">
              <a:defRPr lang="en-US" sz="2448" b="0" kern="1200" cap="all" spc="816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9628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350521"/>
            <a:ext cx="5943599" cy="74081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36"/>
              </a:spcBef>
              <a:buNone/>
              <a:defRPr sz="1632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32"/>
            </a:lvl2pPr>
            <a:lvl3pPr>
              <a:defRPr sz="1428"/>
            </a:lvl3pPr>
            <a:lvl4pPr>
              <a:defRPr sz="1224"/>
            </a:lvl4pPr>
            <a:lvl5pPr>
              <a:defRPr sz="1224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7544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1" y="1212853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469" indent="0">
              <a:buNone/>
              <a:defRPr/>
            </a:lvl3pPr>
            <a:lvl4pPr marL="456937" indent="0">
              <a:buNone/>
              <a:defRPr/>
            </a:lvl4pPr>
            <a:lvl5pPr marL="68540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0636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3021700"/>
            <a:ext cx="11887200" cy="951128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507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423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5157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08990"/>
            <a:ext cx="4291329" cy="171579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71464" y="5935320"/>
            <a:ext cx="11893550" cy="90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02" tIns="146244" rIns="182802" bIns="146244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31326" fontAlgn="base">
              <a:lnSpc>
                <a:spcPts val="1197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31326" fontAlgn="base">
              <a:lnSpc>
                <a:spcPts val="1197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31326" fontAlgn="base">
              <a:lnSpc>
                <a:spcPts val="1197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31326" fontAlgn="base">
              <a:lnSpc>
                <a:spcPts val="1197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38209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757797" y="2145700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80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3"/>
            <a:ext cx="1686560" cy="36325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29587" y="-223603"/>
            <a:ext cx="7972926" cy="7218128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71398" y="2125664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4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3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3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8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1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5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745666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654438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9" y="926617"/>
            <a:ext cx="11889564" cy="5724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2800" b="0" kern="1200" cap="none" spc="-102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455529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741778"/>
            <a:ext cx="6477854" cy="1868204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sz="359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 sz="1800"/>
            </a:lvl3pPr>
            <a:lvl4pPr marL="457112" indent="0">
              <a:buNone/>
              <a:defRPr sz="1599"/>
            </a:lvl4pPr>
            <a:lvl5pPr marL="685669" indent="0">
              <a:buNone/>
              <a:defRPr sz="15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9" y="926617"/>
            <a:ext cx="11889564" cy="5724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2800" b="0" kern="1200" cap="none" spc="-102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310224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451601" y="1741778"/>
            <a:ext cx="5712603" cy="1834348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sz="359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800"/>
            </a:lvl2pPr>
            <a:lvl3pPr marL="228557" indent="0">
              <a:buNone/>
              <a:defRPr sz="1800"/>
            </a:lvl3pPr>
            <a:lvl4pPr marL="457112" indent="0">
              <a:buNone/>
              <a:defRPr sz="1599"/>
            </a:lvl4pPr>
            <a:lvl5pPr marL="685669" indent="0">
              <a:buNone/>
              <a:defRPr sz="15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9" y="926617"/>
            <a:ext cx="11889564" cy="5724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2800" b="0" kern="1200" cap="none" spc="-102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47308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741778"/>
            <a:ext cx="11224255" cy="1834348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sz="359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800"/>
            </a:lvl2pPr>
            <a:lvl3pPr marL="228557" indent="0">
              <a:buNone/>
              <a:defRPr sz="1800"/>
            </a:lvl3pPr>
            <a:lvl4pPr marL="457112" indent="0">
              <a:buNone/>
              <a:defRPr sz="1599"/>
            </a:lvl4pPr>
            <a:lvl5pPr marL="685669" indent="0">
              <a:buNone/>
              <a:defRPr sz="15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9" y="926617"/>
            <a:ext cx="11889564" cy="5724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2800" b="0" kern="1200" cap="none" spc="-102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1076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741779"/>
            <a:ext cx="6477854" cy="1945148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sz="359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Aft>
                <a:spcPts val="600"/>
              </a:spcAft>
              <a:buFontTx/>
              <a:buNone/>
              <a:defRPr sz="2000"/>
            </a:lvl2pPr>
            <a:lvl3pPr marL="228557" indent="0">
              <a:buNone/>
              <a:defRPr sz="1800"/>
            </a:lvl3pPr>
            <a:lvl4pPr marL="457112" indent="0">
              <a:buNone/>
              <a:defRPr sz="1599"/>
            </a:lvl4pPr>
            <a:lvl5pPr marL="685669" indent="0">
              <a:buNone/>
              <a:defRPr sz="15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829630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5"/>
            <a:ext cx="6477853" cy="9175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741779"/>
            <a:ext cx="6477854" cy="1945148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 sz="3599">
                <a:solidFill>
                  <a:schemeClr val="accent1"/>
                </a:solidFill>
              </a:defRPr>
            </a:lvl1pPr>
            <a:lvl2pPr marL="0" indent="0">
              <a:spcAft>
                <a:spcPts val="600"/>
              </a:spcAft>
              <a:buFontTx/>
              <a:buNone/>
              <a:defRPr sz="2000"/>
            </a:lvl2pPr>
            <a:lvl3pPr marL="228557" indent="0">
              <a:buNone/>
              <a:defRPr sz="1800"/>
            </a:lvl3pPr>
            <a:lvl4pPr marL="457112" indent="0">
              <a:buNone/>
              <a:defRPr sz="1599"/>
            </a:lvl4pPr>
            <a:lvl5pPr marL="685669" indent="0">
              <a:buNone/>
              <a:defRPr sz="15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98723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>
            <a:spAutoFit/>
          </a:bodyPr>
          <a:lstStyle>
            <a:lvl1pPr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670858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2469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095980" cy="2037481"/>
          </a:xfrm>
        </p:spPr>
        <p:txBody>
          <a:bodyPr wrap="square">
            <a:spAutoFit/>
          </a:bodyPr>
          <a:lstStyle>
            <a:lvl1pPr>
              <a:defRPr sz="35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69797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7321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7321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852112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7321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7321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41036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651629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583400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607520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4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85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5812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13992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55912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76581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87317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94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545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931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063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9" y="6292889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1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01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2042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62942" y="2337669"/>
            <a:ext cx="5056883" cy="627864"/>
          </a:xfrm>
        </p:spPr>
        <p:txBody>
          <a:bodyPr anchor="ctr"/>
          <a:lstStyle>
            <a:lvl1pPr marL="0" indent="0">
              <a:buNone/>
              <a:defRPr sz="3199"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763090" cy="1514261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62942" y="3566666"/>
            <a:ext cx="5056883" cy="627864"/>
          </a:xfrm>
        </p:spPr>
        <p:txBody>
          <a:bodyPr anchor="ctr"/>
          <a:lstStyle>
            <a:lvl1pPr marL="0" indent="0">
              <a:buNone/>
              <a:defRPr sz="3199"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62942" y="4795660"/>
            <a:ext cx="5056883" cy="627864"/>
          </a:xfrm>
        </p:spPr>
        <p:txBody>
          <a:bodyPr anchor="ctr"/>
          <a:lstStyle>
            <a:lvl1pPr marL="0" indent="0">
              <a:buNone/>
              <a:defRPr sz="3199"/>
            </a:lvl1pPr>
            <a:lvl2pPr marL="342834" indent="0">
              <a:buNone/>
              <a:defRPr/>
            </a:lvl2pPr>
            <a:lvl3pPr marL="571390" indent="0">
              <a:buNone/>
              <a:defRPr/>
            </a:lvl3pPr>
            <a:lvl4pPr marL="799946" indent="0">
              <a:buNone/>
              <a:defRPr/>
            </a:lvl4pPr>
            <a:lvl5pPr marL="102850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6274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554164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90740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52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058514"/>
            <a:ext cx="11889564" cy="6832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lang="en-US" sz="3599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805" y="1897063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solidFill>
                  <a:schemeClr val="tx2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95467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461711"/>
            <a:ext cx="12436475" cy="5328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3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4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303796" y="6094106"/>
            <a:ext cx="1968055" cy="108201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3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4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338575" y="6351177"/>
            <a:ext cx="1824626" cy="773723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86558" y="3919737"/>
            <a:ext cx="182438" cy="5555553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686283" y="6822755"/>
            <a:ext cx="3820134" cy="16351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49681" y="5845558"/>
            <a:ext cx="7843864" cy="757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224378" y="6437659"/>
            <a:ext cx="709317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536785" y="6745185"/>
            <a:ext cx="325590" cy="26605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89232" y="6735385"/>
            <a:ext cx="121561" cy="121561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431636" y="6597569"/>
            <a:ext cx="37458" cy="124388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6887" y="6994526"/>
            <a:ext cx="12870248" cy="783771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91886" y="6209244"/>
            <a:ext cx="391886" cy="783771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511705"/>
            <a:ext cx="12436475" cy="95735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469063"/>
            <a:ext cx="12436475" cy="525462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71511" y="6626059"/>
            <a:ext cx="936609" cy="20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736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6" y="233155"/>
            <a:ext cx="11375536" cy="76278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6" y="1476623"/>
            <a:ext cx="11375536" cy="209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29663" y="6566609"/>
            <a:ext cx="2805146" cy="131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16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742720" y="6566894"/>
            <a:ext cx="2805146" cy="1305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100052" y="6566894"/>
            <a:ext cx="2805146" cy="1305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2783-0745-4B45-89C3-4C889D56054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780171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1"/>
          <p:cNvSpPr txBox="1">
            <a:spLocks/>
          </p:cNvSpPr>
          <p:nvPr userDrawn="1"/>
        </p:nvSpPr>
        <p:spPr>
          <a:xfrm>
            <a:off x="9638268" y="6622133"/>
            <a:ext cx="2798207" cy="372394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24" smtClean="0"/>
              <a:pPr/>
              <a:t>‹#›</a:t>
            </a:fld>
            <a:endParaRPr lang="en-IN" sz="1224"/>
          </a:p>
        </p:txBody>
      </p:sp>
      <p:sp>
        <p:nvSpPr>
          <p:cNvPr id="192" name="Slide Number Placeholder 2"/>
          <p:cNvSpPr txBox="1">
            <a:spLocks/>
          </p:cNvSpPr>
          <p:nvPr userDrawn="1"/>
        </p:nvSpPr>
        <p:spPr>
          <a:xfrm>
            <a:off x="9638268" y="6622133"/>
            <a:ext cx="2798207" cy="372394"/>
          </a:xfrm>
          <a:prstGeom prst="rect">
            <a:avLst/>
          </a:prstGeom>
        </p:spPr>
        <p:txBody>
          <a:bodyPr vert="horz" lIns="93247" tIns="46623" rIns="93247" bIns="4662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24" smtClean="0"/>
              <a:pPr/>
              <a:t>‹#›</a:t>
            </a:fld>
            <a:endParaRPr lang="en-IN" sz="1224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5090"/>
            <a:ext cx="12436475" cy="704542"/>
          </a:xfrm>
        </p:spPr>
        <p:txBody>
          <a:bodyPr>
            <a:normAutofit/>
          </a:bodyPr>
          <a:lstStyle>
            <a:lvl1pPr marL="0" algn="l" defTabSz="950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68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pPr marL="0" lvl="0" algn="l" defTabSz="9509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4488" spc="0">
                <a:ln>
                  <a:noFill/>
                </a:ln>
                <a:solidFill>
                  <a:srgbClr val="000000"/>
                </a:solidFill>
                <a:latin typeface="Segoe UI Light" panose="020B0502040204020203" pitchFamily="34" charset="0"/>
                <a:cs typeface="+mn-cs"/>
              </a:rPr>
              <a:t>Master Title </a:t>
            </a:r>
            <a:r>
              <a:rPr kumimoji="0" lang="en-US" sz="4488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+mn-cs"/>
              </a:rPr>
              <a:t>| </a:t>
            </a:r>
            <a:r>
              <a:rPr lang="en-US" sz="4488" b="0" kern="1200" cap="none" spc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+mn-cs"/>
              </a:rPr>
              <a:t>Sub-Title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900" y="3050517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539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69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41" Type="http://schemas.openxmlformats.org/officeDocument/2006/relationships/image" Target="../media/image17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7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  <p:sldLayoutId id="2147484628" r:id="rId2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3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6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581" r:id="rId2"/>
    <p:sldLayoutId id="2147484582" r:id="rId3"/>
    <p:sldLayoutId id="2147484583" r:id="rId4"/>
    <p:sldLayoutId id="2147484584" r:id="rId5"/>
    <p:sldLayoutId id="2147484585" r:id="rId6"/>
    <p:sldLayoutId id="2147484586" r:id="rId7"/>
    <p:sldLayoutId id="2147484587" r:id="rId8"/>
  </p:sldLayoutIdLst>
  <p:transition>
    <p:fade/>
  </p:transition>
  <p:txStyles>
    <p:titleStyle>
      <a:lvl1pPr algn="l" defTabSz="932205" rtl="0" eaLnBrk="1" latinLnBrk="0" hangingPunct="1">
        <a:lnSpc>
          <a:spcPct val="90000"/>
        </a:lnSpc>
        <a:spcBef>
          <a:spcPct val="0"/>
        </a:spcBef>
        <a:buNone/>
        <a:defRPr lang="en-US" sz="4896" b="0" kern="1200" cap="none" spc="-102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702" marR="0" indent="-342702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9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83863" marR="0" indent="-24115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99638" marR="0" indent="-22846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28107" marR="0" indent="-22846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56576" marR="0" indent="-22846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63563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9666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5769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1872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01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205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307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410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512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6615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2716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8821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6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9" r:id="rId1"/>
    <p:sldLayoutId id="2147484590" r:id="rId2"/>
    <p:sldLayoutId id="2147484591" r:id="rId3"/>
    <p:sldLayoutId id="2147484592" r:id="rId4"/>
    <p:sldLayoutId id="2147484593" r:id="rId5"/>
    <p:sldLayoutId id="2147484594" r:id="rId6"/>
    <p:sldLayoutId id="2147484595" r:id="rId7"/>
    <p:sldLayoutId id="2147484596" r:id="rId8"/>
    <p:sldLayoutId id="2147484597" r:id="rId9"/>
    <p:sldLayoutId id="2147484598" r:id="rId10"/>
    <p:sldLayoutId id="2147484599" r:id="rId11"/>
    <p:sldLayoutId id="2147484600" r:id="rId12"/>
    <p:sldLayoutId id="2147484601" r:id="rId13"/>
    <p:sldLayoutId id="2147484602" r:id="rId14"/>
    <p:sldLayoutId id="2147484603" r:id="rId15"/>
    <p:sldLayoutId id="2147484604" r:id="rId16"/>
    <p:sldLayoutId id="2147484605" r:id="rId17"/>
    <p:sldLayoutId id="2147484606" r:id="rId18"/>
    <p:sldLayoutId id="2147484607" r:id="rId19"/>
    <p:sldLayoutId id="2147484608" r:id="rId20"/>
    <p:sldLayoutId id="2147484609" r:id="rId21"/>
    <p:sldLayoutId id="2147484610" r:id="rId22"/>
    <p:sldLayoutId id="2147484611" r:id="rId23"/>
    <p:sldLayoutId id="2147484612" r:id="rId24"/>
    <p:sldLayoutId id="2147484613" r:id="rId25"/>
    <p:sldLayoutId id="2147484614" r:id="rId26"/>
    <p:sldLayoutId id="2147484615" r:id="rId27"/>
    <p:sldLayoutId id="2147484616" r:id="rId28"/>
    <p:sldLayoutId id="2147484617" r:id="rId29"/>
    <p:sldLayoutId id="2147484618" r:id="rId30"/>
    <p:sldLayoutId id="2147484619" r:id="rId31"/>
    <p:sldLayoutId id="2147484620" r:id="rId32"/>
    <p:sldLayoutId id="2147484621" r:id="rId33"/>
    <p:sldLayoutId id="2147484622" r:id="rId34"/>
    <p:sldLayoutId id="2147484623" r:id="rId35"/>
    <p:sldLayoutId id="2147484624" r:id="rId36"/>
    <p:sldLayoutId id="2147484625" r:id="rId37"/>
    <p:sldLayoutId id="2147484626" r:id="rId38"/>
    <p:sldLayoutId id="2147484627" r:id="rId39"/>
  </p:sldLayoutIdLst>
  <p:transition>
    <p:fade/>
  </p:transition>
  <p:hf hdr="0" ftr="0" dt="0"/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2203">
          <p15:clr>
            <a:srgbClr val="F26B43"/>
          </p15:clr>
        </p15:guide>
        <p15:guide id="28" orient="horz" pos="979">
          <p15:clr>
            <a:srgbClr val="F26B43"/>
          </p15:clr>
        </p15:guide>
        <p15:guide id="29" orient="horz" pos="11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databricks.com/blog/2016/12/28/10-things-i-wish-i-knew-before-using-apache-sparkr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user-guide/clusters/create.html" TargetMode="External"/><Relationship Id="rId2" Type="http://schemas.openxmlformats.org/officeDocument/2006/relationships/hyperlink" Target="https://azure.microsoft.com/en-us/free/databricks/search/?&amp;OCID=AID719825_SEM_TyQZ0AJ1&amp;lnkd=Google_Azure_Nonbrand&amp;gclid=EAIaIQobChMIj4fi26X63gIVGx-tBh1ueAijEAAYASAAEgKPKPD_BwE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hyperlink" Target="https://docs.databricks.com/user-guide/notebooks/notebook-manage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1205" TargetMode="External"/><Relationship Id="rId2" Type="http://schemas.openxmlformats.org/officeDocument/2006/relationships/hyperlink" Target="https://powerbi.microsoft.com/en-us/desktop/?&amp;OCID=AID719832_SEM_fA3IXnDI&amp;lnkd=Bing_PowerBI_%5bBrand%5d&amp;msclkid=a7647c314b901f3b124b27d49ae54c91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ocs.azuredatabricks.net/user-guide/bi/power-bi.html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linkedin.com/pulse/predictive-analytics-fraud-detection-detect-identify-protect-daras-1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YGc4zOqozo" TargetMode="External"/><Relationship Id="rId2" Type="http://schemas.openxmlformats.org/officeDocument/2006/relationships/hyperlink" Target="https://www.youtube.com/watch?v=PkPrZbI5C3k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venturebeat.com/2013/10/08/ibm-researcher-can-decipher-your-personality-in-200-tweets/" TargetMode="External"/><Relationship Id="rId4" Type="http://schemas.openxmlformats.org/officeDocument/2006/relationships/hyperlink" Target="http://norman-ai.mit.edu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414945" y="3090314"/>
            <a:ext cx="11111307" cy="1828800"/>
          </a:xfrm>
        </p:spPr>
        <p:txBody>
          <a:bodyPr/>
          <a:lstStyle/>
          <a:p>
            <a:r>
              <a:rPr lang="en-US" spc="100" dirty="0">
                <a:cs typeface="Segoe UI Semibold" charset="0"/>
              </a:rPr>
              <a:t>Sentiment Analysis </a:t>
            </a:r>
            <a:br>
              <a:rPr lang="en-US" spc="100" dirty="0">
                <a:cs typeface="Segoe UI Semibold" charset="0"/>
              </a:rPr>
            </a:br>
            <a:r>
              <a:rPr lang="en-US" spc="100" dirty="0">
                <a:cs typeface="Segoe UI Semibold" charset="0"/>
              </a:rPr>
              <a:t>in </a:t>
            </a:r>
            <a:r>
              <a:rPr lang="en-US" b="1" spc="100" dirty="0">
                <a:cs typeface="Segoe UI Semibold" charset="0"/>
              </a:rPr>
              <a:t>Azure Databricks and Power BI </a:t>
            </a:r>
            <a:br>
              <a:rPr lang="en-US" b="1" spc="100" dirty="0">
                <a:cs typeface="Segoe UI Semibold" charset="0"/>
              </a:rPr>
            </a:br>
            <a:r>
              <a:rPr lang="en-US" b="1" spc="100" dirty="0">
                <a:cs typeface="Segoe UI Semibold" charset="0"/>
              </a:rPr>
              <a:t>with R Libraries</a:t>
            </a:r>
            <a:endParaRPr lang="en-US" dirty="0">
              <a:solidFill>
                <a:srgbClr val="0078D4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91E343-C5CB-4A3B-ADB6-E13700C08A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Dawn Marie Daras, Technical Solutions Professional</a:t>
            </a:r>
          </a:p>
          <a:p>
            <a:pPr lvl="1"/>
            <a:r>
              <a:rPr lang="en-US" dirty="0"/>
              <a:t>05 November 2018</a:t>
            </a:r>
          </a:p>
        </p:txBody>
      </p:sp>
    </p:spTree>
    <p:extLst>
      <p:ext uri="{BB962C8B-B14F-4D97-AF65-F5344CB8AC3E}">
        <p14:creationId xmlns:p14="http://schemas.microsoft.com/office/powerpoint/2010/main" val="623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91" y="125973"/>
            <a:ext cx="10055385" cy="563762"/>
          </a:xfrm>
        </p:spPr>
        <p:txBody>
          <a:bodyPr/>
          <a:lstStyle/>
          <a:p>
            <a:r>
              <a:rPr lang="en-US" sz="3672" b="1" dirty="0">
                <a:latin typeface="Arial" panose="020B0604020202020204" pitchFamily="34" charset="0"/>
                <a:cs typeface="Arial" panose="020B0604020202020204" pitchFamily="34" charset="0"/>
              </a:rPr>
              <a:t>SparkR – What Do We Get?</a:t>
            </a:r>
          </a:p>
        </p:txBody>
      </p:sp>
      <p:pic>
        <p:nvPicPr>
          <p:cNvPr id="10242" name="Picture 2" descr="Image result for sparkr">
            <a:extLst>
              <a:ext uri="{FF2B5EF4-FFF2-40B4-BE49-F238E27FC236}">
                <a16:creationId xmlns:a16="http://schemas.microsoft.com/office/drawing/2014/main" id="{8EECA7F2-22B2-4367-90F4-1FA0433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73" y="1053690"/>
            <a:ext cx="8185650" cy="500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6116BD-8D60-4611-A0D5-83EA070A3F21}"/>
              </a:ext>
            </a:extLst>
          </p:cNvPr>
          <p:cNvSpPr/>
          <p:nvPr/>
        </p:nvSpPr>
        <p:spPr>
          <a:xfrm>
            <a:off x="274673" y="6423591"/>
            <a:ext cx="11704599" cy="382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36" dirty="0">
                <a:hlinkClick r:id="rId4"/>
              </a:rPr>
              <a:t>https://databricks.com/blog/2016/12/28/10-things-i-wish-i-knew-before-using-apache-sparkr.html</a:t>
            </a:r>
            <a:endParaRPr lang="en-US" sz="1836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6B50B7CE-3C9E-4063-896E-F7E4BDD425B3}"/>
              </a:ext>
            </a:extLst>
          </p:cNvPr>
          <p:cNvSpPr/>
          <p:nvPr/>
        </p:nvSpPr>
        <p:spPr bwMode="auto">
          <a:xfrm>
            <a:off x="6218237" y="1887575"/>
            <a:ext cx="1786250" cy="932470"/>
          </a:xfrm>
          <a:prstGeom prst="borderCallout1">
            <a:avLst>
              <a:gd name="adj1" fmla="val 46673"/>
              <a:gd name="adj2" fmla="val -4333"/>
              <a:gd name="adj3" fmla="val 106997"/>
              <a:gd name="adj4" fmla="val -36429"/>
            </a:avLst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28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Increased Support with Releases</a:t>
            </a:r>
          </a:p>
        </p:txBody>
      </p:sp>
    </p:spTree>
    <p:extLst>
      <p:ext uri="{BB962C8B-B14F-4D97-AF65-F5344CB8AC3E}">
        <p14:creationId xmlns:p14="http://schemas.microsoft.com/office/powerpoint/2010/main" val="275804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94BF2B-5D77-489C-A763-8582E0A4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10454724" cy="3629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Sentiment Analysis Using R Libraries  in Databricks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2FF9D-5897-48CA-ADD6-7A19D24B945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5950" y="6578600"/>
            <a:ext cx="11820525" cy="12065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5119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8EE1BCB-07D1-4A6E-ADDE-B174F1791D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8846" y="-67376"/>
            <a:ext cx="6627630" cy="69945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36A0DE-F2AC-41EB-A48D-907E8B38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653087" cy="820738"/>
          </a:xfrm>
        </p:spPr>
        <p:txBody>
          <a:bodyPr/>
          <a:lstStyle/>
          <a:p>
            <a:r>
              <a:rPr lang="en-US" dirty="0"/>
              <a:t>Sentiment Analysis with R in Databricks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4009E-01DB-4BB5-BA3D-0E9B67F634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2410676"/>
            <a:ext cx="4919662" cy="1252522"/>
          </a:xfrm>
        </p:spPr>
        <p:txBody>
          <a:bodyPr/>
          <a:lstStyle/>
          <a:p>
            <a:r>
              <a:rPr lang="en-US" dirty="0"/>
              <a:t>Link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Instructions</a:t>
            </a:r>
          </a:p>
          <a:p>
            <a:r>
              <a:rPr lang="en-US" dirty="0"/>
              <a:t>Case study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AD49D-13A9-4140-AF7B-CADA2B7EE9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Fork from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235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53B348-154D-4C8E-ACF1-976F2D1B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Provided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4BCBE-A244-495D-A403-630FD885B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2410676"/>
            <a:ext cx="4919662" cy="3099182"/>
          </a:xfrm>
        </p:spPr>
        <p:txBody>
          <a:bodyPr/>
          <a:lstStyle/>
          <a:p>
            <a:r>
              <a:rPr lang="en-US" dirty="0"/>
              <a:t>In the Code folder you will find the .</a:t>
            </a:r>
            <a:r>
              <a:rPr lang="en-US" dirty="0" err="1"/>
              <a:t>dbc</a:t>
            </a:r>
            <a:r>
              <a:rPr lang="en-US" dirty="0"/>
              <a:t> or the Databricks code file</a:t>
            </a:r>
          </a:p>
          <a:p>
            <a:r>
              <a:rPr lang="en-US" dirty="0"/>
              <a:t>You will also find an R file called </a:t>
            </a:r>
            <a:r>
              <a:rPr lang="en-US" dirty="0" err="1"/>
              <a:t>Rsentimentlibraries</a:t>
            </a:r>
            <a:r>
              <a:rPr lang="en-US" dirty="0"/>
              <a:t> which writes out the AFINN and </a:t>
            </a:r>
            <a:r>
              <a:rPr lang="en-US" dirty="0" err="1"/>
              <a:t>nrc</a:t>
            </a:r>
            <a:r>
              <a:rPr lang="en-US" dirty="0"/>
              <a:t> libraries which are the csv files in the Data folders</a:t>
            </a:r>
          </a:p>
          <a:p>
            <a:r>
              <a:rPr lang="en-US" dirty="0"/>
              <a:t>In the Data file you will find the three  .csv files to upload to Databricks: afinn.csv, enron_words.csv, and nrc.csv and the two files that will be uploaded for </a:t>
            </a:r>
            <a:r>
              <a:rPr lang="en-US" dirty="0" err="1"/>
              <a:t>PowerBI</a:t>
            </a:r>
            <a:r>
              <a:rPr lang="en-US" dirty="0"/>
              <a:t>, enron_tidy_pol.csv and enron_bing.csv, one will be accessed through </a:t>
            </a:r>
            <a:r>
              <a:rPr lang="en-US" dirty="0" err="1"/>
              <a:t>odbc</a:t>
            </a:r>
            <a:endParaRPr lang="en-US" dirty="0"/>
          </a:p>
          <a:p>
            <a:r>
              <a:rPr lang="en-US" dirty="0"/>
              <a:t>In the Presentation Folder is this Presentation, which contains the instructions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C20AB9-F8E7-4DEE-B7AD-7084C5B661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Github</a:t>
            </a:r>
            <a:r>
              <a:rPr lang="en-US" dirty="0"/>
              <a:t> there are three folders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3A4DB-0A22-412C-9E3E-E6365E567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2433AE-059E-472C-B9CB-A596DFD3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25" y="1788025"/>
            <a:ext cx="48387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983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2F494F-7AB5-4E30-9247-8818034C2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653087" cy="820738"/>
          </a:xfrm>
        </p:spPr>
        <p:txBody>
          <a:bodyPr/>
          <a:lstStyle/>
          <a:p>
            <a:r>
              <a:rPr lang="en-US" dirty="0"/>
              <a:t>Creating Databricks Instance in Azure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01EDE-1DCA-489A-8754-7111533B3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2410676"/>
            <a:ext cx="4919662" cy="2522101"/>
          </a:xfrm>
        </p:spPr>
        <p:txBody>
          <a:bodyPr/>
          <a:lstStyle/>
          <a:p>
            <a:r>
              <a:rPr lang="en-US" dirty="0"/>
              <a:t>Then sign up for Databricks Instance </a:t>
            </a:r>
            <a:r>
              <a:rPr lang="en-US" dirty="0">
                <a:hlinkClick r:id="rId2"/>
              </a:rPr>
              <a:t>Databricks Instructions</a:t>
            </a:r>
            <a:endParaRPr lang="en-US" dirty="0"/>
          </a:p>
          <a:p>
            <a:r>
              <a:rPr lang="en-US" dirty="0"/>
              <a:t>Follow these instructions to create your first cluster:</a:t>
            </a:r>
          </a:p>
          <a:p>
            <a:r>
              <a:rPr lang="en-US" dirty="0">
                <a:hlinkClick r:id="rId3"/>
              </a:rPr>
              <a:t>Cluster creation instructions</a:t>
            </a:r>
            <a:endParaRPr lang="en-US" dirty="0"/>
          </a:p>
          <a:p>
            <a:r>
              <a:rPr lang="en-US" dirty="0"/>
              <a:t>Follow these instructions for importing the .</a:t>
            </a:r>
            <a:r>
              <a:rPr lang="en-US" dirty="0" err="1"/>
              <a:t>dbc</a:t>
            </a:r>
            <a:r>
              <a:rPr lang="en-US" dirty="0"/>
              <a:t> or Databricks notebook:</a:t>
            </a:r>
          </a:p>
          <a:p>
            <a:r>
              <a:rPr lang="en-US" dirty="0">
                <a:hlinkClick r:id="rId4"/>
              </a:rPr>
              <a:t>Importing Databricks Notebook Instructions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0BDA8-04D1-4E43-A2B4-E0A88A3533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sign up for free Azure trial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91F48-E2A5-4F5C-994F-73B00732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E68574-1B52-4E5F-A73F-852CFA9C1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646" y="1204274"/>
            <a:ext cx="6747083" cy="407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539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AC3250-1CEB-4A12-A6DA-6AAFDC18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653087" cy="410369"/>
          </a:xfrm>
        </p:spPr>
        <p:txBody>
          <a:bodyPr/>
          <a:lstStyle/>
          <a:p>
            <a:r>
              <a:rPr lang="en-US" dirty="0"/>
              <a:t>Uploading Data to Databricks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A9B95-BD0B-4EE5-97A3-90E9B3368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2410676"/>
            <a:ext cx="4919662" cy="3445430"/>
          </a:xfrm>
        </p:spPr>
        <p:txBody>
          <a:bodyPr/>
          <a:lstStyle/>
          <a:p>
            <a:r>
              <a:rPr lang="en-US" dirty="0"/>
              <a:t>Upload these to Databricks:</a:t>
            </a:r>
          </a:p>
          <a:p>
            <a:endParaRPr lang="en-US" dirty="0"/>
          </a:p>
          <a:p>
            <a:r>
              <a:rPr lang="en-US" dirty="0"/>
              <a:t>The top Azure Databricks icon, click on the tasks at the bottom:</a:t>
            </a:r>
          </a:p>
          <a:p>
            <a:r>
              <a:rPr lang="en-US" dirty="0"/>
              <a:t>“Create Table”</a:t>
            </a:r>
          </a:p>
          <a:p>
            <a:r>
              <a:rPr lang="en-US" dirty="0"/>
              <a:t>“Browse”</a:t>
            </a:r>
          </a:p>
          <a:p>
            <a:r>
              <a:rPr lang="en-US" dirty="0"/>
              <a:t>Then direct to the folder that stores the Data</a:t>
            </a:r>
          </a:p>
          <a:p>
            <a:r>
              <a:rPr lang="en-US" dirty="0"/>
              <a:t>Upload enron_words.csv, nrc.csv, and afinn.csv</a:t>
            </a:r>
          </a:p>
          <a:p>
            <a:r>
              <a:rPr lang="en-US" dirty="0"/>
              <a:t>Attach the .</a:t>
            </a:r>
            <a:r>
              <a:rPr lang="en-US" dirty="0" err="1"/>
              <a:t>dbc</a:t>
            </a:r>
            <a:r>
              <a:rPr lang="en-US" dirty="0"/>
              <a:t> notebook to the cluster and you can run each cell separately or run them all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851A6-B91E-4511-829A-4134540D3A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 the Data Folder are Two csv Files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89914-D18E-48EF-AB88-83F14E8C3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9FDE8-944C-4A27-85B3-C320F223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78" y="0"/>
            <a:ext cx="641949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50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94BF2B-5D77-489C-A763-8582E0A4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10454724" cy="36290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PowerBI</a:t>
            </a:r>
            <a:r>
              <a:rPr lang="en-US" dirty="0">
                <a:solidFill>
                  <a:schemeClr val="tx1"/>
                </a:solidFill>
              </a:rPr>
              <a:t> Visualization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2FF9D-5897-48CA-ADD6-7A19D24B945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5950" y="6578600"/>
            <a:ext cx="11820525" cy="12065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3117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9A6D938-55B3-4D54-BB40-BA9C3517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Visualizations in </a:t>
            </a:r>
            <a:r>
              <a:rPr lang="en-US" dirty="0" err="1"/>
              <a:t>PowerBI</a:t>
            </a:r>
            <a:r>
              <a:rPr lang="en-US" dirty="0"/>
              <a:t> – Demo and Lab Enron Sentiment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FF679D-2E29-4A7F-BFCD-2BE05905E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1727735"/>
            <a:ext cx="5598778" cy="3000821"/>
          </a:xfrm>
        </p:spPr>
        <p:txBody>
          <a:bodyPr/>
          <a:lstStyle/>
          <a:p>
            <a:r>
              <a:rPr lang="en-US" sz="1600" dirty="0"/>
              <a:t>It involves </a:t>
            </a:r>
          </a:p>
          <a:p>
            <a:r>
              <a:rPr lang="en-US" sz="1600" dirty="0"/>
              <a:t>	Data already prepped</a:t>
            </a:r>
          </a:p>
          <a:p>
            <a:r>
              <a:rPr lang="en-US" sz="1600" dirty="0"/>
              <a:t>	R script and library (and dependencies</a:t>
            </a:r>
          </a:p>
          <a:p>
            <a:r>
              <a:rPr lang="en-US" sz="1600" dirty="0"/>
              <a:t>	Installing </a:t>
            </a:r>
            <a:r>
              <a:rPr lang="en-US" sz="1600" dirty="0" err="1"/>
              <a:t>PowerBI</a:t>
            </a:r>
            <a:r>
              <a:rPr lang="en-US" sz="1600" dirty="0"/>
              <a:t> on local machine</a:t>
            </a:r>
          </a:p>
          <a:p>
            <a:r>
              <a:rPr lang="en-US" sz="1600" dirty="0"/>
              <a:t>		</a:t>
            </a:r>
            <a:r>
              <a:rPr lang="en-US" sz="1600" dirty="0">
                <a:hlinkClick r:id="rId2"/>
              </a:rPr>
              <a:t>Install </a:t>
            </a:r>
            <a:r>
              <a:rPr lang="en-US" sz="1600" dirty="0" err="1">
                <a:hlinkClick r:id="rId2"/>
              </a:rPr>
              <a:t>PowerBI</a:t>
            </a:r>
            <a:endParaRPr lang="en-US" sz="1600" dirty="0"/>
          </a:p>
          <a:p>
            <a:r>
              <a:rPr lang="en-US" sz="1600" dirty="0"/>
              <a:t>	Microsoft Open R installed on local machine</a:t>
            </a:r>
          </a:p>
          <a:p>
            <a:r>
              <a:rPr lang="en-US" sz="1600" dirty="0"/>
              <a:t>		</a:t>
            </a:r>
            <a:r>
              <a:rPr lang="en-US" sz="1600" dirty="0">
                <a:hlinkClick r:id="rId3"/>
              </a:rPr>
              <a:t>Microsoft Open 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7A22B-2973-4B8D-A29B-2CB0F81D02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2184" y="1891365"/>
            <a:ext cx="3690937" cy="1137106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Git link</a:t>
            </a:r>
          </a:p>
          <a:p>
            <a:pPr marL="342900" indent="-342900">
              <a:buAutoNum type="arabicParenR"/>
            </a:pPr>
            <a:r>
              <a:rPr lang="en-US" dirty="0"/>
              <a:t>Four sentiment visualization using Enron Internal </a:t>
            </a:r>
            <a:r>
              <a:rPr lang="en-US" dirty="0" err="1"/>
              <a:t>Emal</a:t>
            </a:r>
            <a:r>
              <a:rPr lang="en-US" dirty="0"/>
              <a:t> and R sentiment libraries</a:t>
            </a:r>
          </a:p>
          <a:p>
            <a:pPr marL="342900" indent="-342900">
              <a:buAutoNum type="arabicParenR"/>
            </a:pPr>
            <a:r>
              <a:rPr lang="en-US" dirty="0"/>
              <a:t>Directions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99610-C60F-4881-9CD0-77DA7D62D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740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68C92E2-6B48-4931-9699-5045D6D6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PowerBI</a:t>
            </a:r>
            <a:r>
              <a:rPr lang="en-US" dirty="0"/>
              <a:t> Visualization – The Canary in the Mine – Bing Library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42E63C3A-7CB6-468D-B464-444F15214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1231351"/>
            <a:ext cx="3690937" cy="2675989"/>
          </a:xfrm>
        </p:spPr>
        <p:txBody>
          <a:bodyPr/>
          <a:lstStyle/>
          <a:p>
            <a:r>
              <a:rPr lang="en-US" dirty="0"/>
              <a:t>R Scripts for </a:t>
            </a:r>
            <a:r>
              <a:rPr lang="en-US" dirty="0" err="1"/>
              <a:t>PowerBI</a:t>
            </a:r>
            <a:r>
              <a:rPr lang="en-US" dirty="0"/>
              <a:t> Instructions.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Only need to do this once:</a:t>
            </a:r>
          </a:p>
          <a:p>
            <a:pPr lvl="1"/>
            <a:r>
              <a:rPr lang="en-US" i="1" dirty="0"/>
              <a:t>Click on File: Options and Settings -&gt; Options -&gt; R Scripting</a:t>
            </a:r>
          </a:p>
          <a:p>
            <a:pPr lvl="1"/>
            <a:r>
              <a:rPr lang="en-US" i="1" dirty="0"/>
              <a:t>Make sure in the R script options "Detected R home directories" that the most recent version of your installed R is displayed.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E08E75A9-5539-4C90-8FA4-14AB5DCF34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0204" y="1231351"/>
            <a:ext cx="3690937" cy="4484176"/>
          </a:xfrm>
        </p:spPr>
        <p:txBody>
          <a:bodyPr/>
          <a:lstStyle/>
          <a:p>
            <a:r>
              <a:rPr lang="en-US" dirty="0"/>
              <a:t>Instructions for Visualization #1</a:t>
            </a:r>
          </a:p>
          <a:p>
            <a:pPr lvl="1"/>
            <a:r>
              <a:rPr lang="en-US" dirty="0"/>
              <a:t>1)Go to Get Data, choose Text/CSV, go to the folder that you have saved the data, select "enron_bing.csv"</a:t>
            </a:r>
          </a:p>
          <a:p>
            <a:pPr lvl="1"/>
            <a:r>
              <a:rPr lang="en-US" dirty="0"/>
              <a:t>load the data</a:t>
            </a:r>
          </a:p>
          <a:p>
            <a:pPr lvl="1"/>
            <a:r>
              <a:rPr lang="en-US" dirty="0"/>
              <a:t>2) Under visualizations click  "R" it will ask you to enable R, click on that.  An R script box will appear.</a:t>
            </a:r>
          </a:p>
          <a:p>
            <a:pPr lvl="1"/>
            <a:r>
              <a:rPr lang="en-US" dirty="0"/>
              <a:t>3) on the right hand side, under FIELDS, click on the fields "</a:t>
            </a:r>
            <a:r>
              <a:rPr lang="en-US" dirty="0" err="1"/>
              <a:t>docID</a:t>
            </a:r>
            <a:r>
              <a:rPr lang="en-US" dirty="0"/>
              <a:t>" and "polarity", in your R script editor an R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called "dataset" will now have been created with these two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7635D-632A-4EC3-AC9D-D8DE57868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</p:spPr>
        <p:txBody>
          <a:bodyPr/>
          <a:lstStyle/>
          <a:p>
            <a:r>
              <a:rPr lang="en-US" dirty="0"/>
              <a:t>© Microsoft Corporation                                                                                  								                                   Azure</a:t>
            </a:r>
          </a:p>
        </p:txBody>
      </p:sp>
      <p:sp>
        <p:nvSpPr>
          <p:cNvPr id="7" name="Text Placeholder 60">
            <a:extLst>
              <a:ext uri="{FF2B5EF4-FFF2-40B4-BE49-F238E27FC236}">
                <a16:creationId xmlns:a16="http://schemas.microsoft.com/office/drawing/2014/main" id="{4A31216E-D0C4-4D13-A84B-1D853B2FA69B}"/>
              </a:ext>
            </a:extLst>
          </p:cNvPr>
          <p:cNvSpPr txBox="1">
            <a:spLocks/>
          </p:cNvSpPr>
          <p:nvPr/>
        </p:nvSpPr>
        <p:spPr>
          <a:xfrm>
            <a:off x="8155270" y="1186433"/>
            <a:ext cx="3690937" cy="35608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4) paste the following code in the empty portion of the R Script Editor:</a:t>
            </a:r>
          </a:p>
          <a:p>
            <a:pPr lvl="1"/>
            <a:r>
              <a:rPr lang="en-US" dirty="0"/>
              <a:t>library(ggplot2)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ggplot</a:t>
            </a:r>
            <a:r>
              <a:rPr lang="en-US" dirty="0"/>
              <a:t>(dataset,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docID</a:t>
            </a:r>
            <a:r>
              <a:rPr lang="en-US" dirty="0"/>
              <a:t>, polarity)) +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geom_smooth</a:t>
            </a:r>
            <a:r>
              <a:rPr lang="en-US" dirty="0"/>
              <a:t>() +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geom_hline</a:t>
            </a:r>
            <a:r>
              <a:rPr lang="en-US" dirty="0"/>
              <a:t>(</a:t>
            </a:r>
            <a:r>
              <a:rPr lang="en-US" dirty="0" err="1"/>
              <a:t>yintercept</a:t>
            </a:r>
            <a:r>
              <a:rPr lang="en-US" dirty="0"/>
              <a:t> = 0, color = "red") +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ggtitle</a:t>
            </a:r>
            <a:r>
              <a:rPr lang="en-US" dirty="0"/>
              <a:t>("Enron Emails Chronological Polarity“)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 is a small triangle in a circle above the R script window – this is your “run” button. Click this.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111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F106-39C6-4DBC-BE23-BCBE8077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PowerBI</a:t>
            </a:r>
            <a:r>
              <a:rPr lang="en-US" dirty="0"/>
              <a:t> Visualization – The Canary in the Mine, p.2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891BD-9A1F-4C5F-BA53-F3AE223A6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1414914"/>
            <a:ext cx="3690937" cy="240668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 you can see for the most of the mail documents, the sentiment among the executives to each other is positive </a:t>
            </a:r>
          </a:p>
          <a:p>
            <a:r>
              <a:rPr lang="en-US" dirty="0">
                <a:solidFill>
                  <a:schemeClr val="tx1"/>
                </a:solidFill>
              </a:rPr>
              <a:t>But few of the emails with </a:t>
            </a:r>
            <a:r>
              <a:rPr lang="en-US" dirty="0" err="1">
                <a:solidFill>
                  <a:schemeClr val="tx1"/>
                </a:solidFill>
              </a:rPr>
              <a:t>docID</a:t>
            </a:r>
            <a:r>
              <a:rPr lang="en-US" dirty="0">
                <a:solidFill>
                  <a:schemeClr val="tx1"/>
                </a:solidFill>
              </a:rPr>
              <a:t> near 30000 has some negative sentiments as well. </a:t>
            </a:r>
          </a:p>
          <a:p>
            <a:r>
              <a:rPr lang="en-US" dirty="0">
                <a:solidFill>
                  <a:schemeClr val="tx1"/>
                </a:solidFill>
              </a:rPr>
              <a:t>This phenomenon is again worth analyzing to find out the exact reason behind this negative sentiment. </a:t>
            </a:r>
          </a:p>
          <a:p>
            <a:r>
              <a:rPr lang="en-US" dirty="0">
                <a:solidFill>
                  <a:schemeClr val="tx1"/>
                </a:solidFill>
              </a:rPr>
              <a:t>The next few visualizations will show us.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75438-C678-4AFE-9519-10B642DF9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6CD9E-0C60-4EBA-B5D5-D56C6447B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73" y="2088682"/>
            <a:ext cx="7176967" cy="41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51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9093" y="2010276"/>
            <a:ext cx="3914774" cy="2874461"/>
          </a:xfrm>
        </p:spPr>
        <p:txBody>
          <a:bodyPr/>
          <a:lstStyle/>
          <a:p>
            <a:r>
              <a:rPr lang="en-US" dirty="0"/>
              <a:t>Azure Databricks and 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#1	</a:t>
            </a:r>
            <a:r>
              <a:rPr lang="en-US" dirty="0">
                <a:solidFill>
                  <a:schemeClr val="tx1"/>
                </a:solidFill>
              </a:rPr>
              <a:t>Sentiment Analysis in Public  	Sector</a:t>
            </a:r>
          </a:p>
          <a:p>
            <a:r>
              <a:rPr lang="en-US" dirty="0"/>
              <a:t>#2</a:t>
            </a:r>
            <a:r>
              <a:rPr lang="en-US" dirty="0">
                <a:solidFill>
                  <a:schemeClr val="tx1"/>
                </a:solidFill>
              </a:rPr>
              <a:t>    Azure Databricks </a:t>
            </a:r>
          </a:p>
          <a:p>
            <a:r>
              <a:rPr lang="en-US" dirty="0"/>
              <a:t>#3	</a:t>
            </a:r>
            <a:r>
              <a:rPr lang="en-US" dirty="0">
                <a:solidFill>
                  <a:schemeClr val="tx1"/>
                </a:solidFill>
              </a:rPr>
              <a:t>Sentiment Analysis Using R 	Libraries  in Databricks</a:t>
            </a:r>
          </a:p>
          <a:p>
            <a:r>
              <a:rPr lang="en-US" dirty="0"/>
              <a:t>#5	</a:t>
            </a:r>
            <a:r>
              <a:rPr lang="en-US" dirty="0">
                <a:solidFill>
                  <a:schemeClr val="tx1"/>
                </a:solidFill>
              </a:rPr>
              <a:t>Power BI Visualization 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A43D99-8051-4CC0-8B2C-1F0EFEFB9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</p:spPr>
        <p:txBody>
          <a:bodyPr/>
          <a:lstStyle/>
          <a:p>
            <a:r>
              <a:rPr lang="en-US" dirty="0"/>
              <a:t>© Microsoft Corporation                                                                                  								                                   Azure</a:t>
            </a:r>
          </a:p>
        </p:txBody>
      </p:sp>
      <p:pic>
        <p:nvPicPr>
          <p:cNvPr id="7" name="Picture 6" descr="A person sitting in a room&#10;&#10;Description automatically generated">
            <a:extLst>
              <a:ext uri="{FF2B5EF4-FFF2-40B4-BE49-F238E27FC236}">
                <a16:creationId xmlns:a16="http://schemas.microsoft.com/office/drawing/2014/main" id="{270CA854-58E6-432A-8B50-E2741E896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628" y="1514349"/>
            <a:ext cx="6167828" cy="38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382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68C92E2-6B48-4931-9699-5045D6D6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</a:t>
            </a:r>
            <a:r>
              <a:rPr lang="en-US" dirty="0" err="1"/>
              <a:t>PowerBI</a:t>
            </a:r>
            <a:r>
              <a:rPr lang="en-US" dirty="0"/>
              <a:t> Visualization – Polarity of Sentiment – Bing Library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E08E75A9-5539-4C90-8FA4-14AB5DCF34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268" y="1289103"/>
            <a:ext cx="3690937" cy="4484176"/>
          </a:xfrm>
        </p:spPr>
        <p:txBody>
          <a:bodyPr/>
          <a:lstStyle/>
          <a:p>
            <a:r>
              <a:rPr lang="en-US" dirty="0"/>
              <a:t>Instructions for Visualization #2</a:t>
            </a:r>
          </a:p>
          <a:p>
            <a:pPr lvl="1"/>
            <a:r>
              <a:rPr lang="en-US" dirty="0"/>
              <a:t>1)Go to Get Data, choose Text/CSV, go to the folder that you have saved the data, select "enron_tidy_pol.csv"</a:t>
            </a:r>
          </a:p>
          <a:p>
            <a:pPr lvl="1"/>
            <a:r>
              <a:rPr lang="en-US" dirty="0"/>
              <a:t>load the data</a:t>
            </a:r>
          </a:p>
          <a:p>
            <a:pPr lvl="1"/>
            <a:r>
              <a:rPr lang="en-US" dirty="0"/>
              <a:t>2) Under visualizations click  "R" it will ask you to enable R, click on that.  An R script box will appear.</a:t>
            </a:r>
          </a:p>
          <a:p>
            <a:pPr lvl="1"/>
            <a:r>
              <a:rPr lang="en-US" dirty="0"/>
              <a:t>3) on the right hand side, under FIELDS, click on the fields “pol,” “word,” and "polarity", in your R script editor an R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called "dataset" will now have been created with these two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7635D-632A-4EC3-AC9D-D8DE57868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</p:spPr>
        <p:txBody>
          <a:bodyPr/>
          <a:lstStyle/>
          <a:p>
            <a:r>
              <a:rPr lang="en-US" dirty="0"/>
              <a:t>© Microsoft Corporation                                                                                  								                                   Azure</a:t>
            </a:r>
          </a:p>
        </p:txBody>
      </p:sp>
      <p:sp>
        <p:nvSpPr>
          <p:cNvPr id="7" name="Text Placeholder 60">
            <a:extLst>
              <a:ext uri="{FF2B5EF4-FFF2-40B4-BE49-F238E27FC236}">
                <a16:creationId xmlns:a16="http://schemas.microsoft.com/office/drawing/2014/main" id="{4A31216E-D0C4-4D13-A84B-1D853B2FA69B}"/>
              </a:ext>
            </a:extLst>
          </p:cNvPr>
          <p:cNvSpPr txBox="1">
            <a:spLocks/>
          </p:cNvSpPr>
          <p:nvPr/>
        </p:nvSpPr>
        <p:spPr>
          <a:xfrm>
            <a:off x="4796053" y="1167183"/>
            <a:ext cx="3690937" cy="45482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4) paste the following code in the empty portion of the R Script Editor:</a:t>
            </a:r>
          </a:p>
          <a:p>
            <a:pPr lvl="1"/>
            <a:r>
              <a:rPr lang="en-US" dirty="0"/>
              <a:t>library(ggplot2)</a:t>
            </a:r>
          </a:p>
          <a:p>
            <a:pPr lvl="1"/>
            <a:r>
              <a:rPr lang="en-US" dirty="0" err="1"/>
              <a:t>ggplot</a:t>
            </a:r>
            <a:r>
              <a:rPr lang="en-US" dirty="0"/>
              <a:t>(</a:t>
            </a:r>
          </a:p>
          <a:p>
            <a:pPr lvl="1"/>
            <a:r>
              <a:rPr lang="en-US" dirty="0"/>
              <a:t>  dataset,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aes</a:t>
            </a:r>
            <a:r>
              <a:rPr lang="en-US" dirty="0"/>
              <a:t>(reorder(word, polarity), polarity, fill = pol)) +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geom_bar</a:t>
            </a:r>
            <a:r>
              <a:rPr lang="en-US" dirty="0"/>
              <a:t>(stat = "identity") + 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ggtitle</a:t>
            </a:r>
            <a:r>
              <a:rPr lang="en-US" dirty="0"/>
              <a:t>("Enron Emails: Sentiment Word Frequency") + </a:t>
            </a:r>
          </a:p>
          <a:p>
            <a:pPr lvl="1"/>
            <a:r>
              <a:rPr lang="en-US" dirty="0"/>
              <a:t>  theme(</a:t>
            </a:r>
            <a:r>
              <a:rPr lang="en-US" dirty="0" err="1"/>
              <a:t>axis.text.x</a:t>
            </a:r>
            <a:r>
              <a:rPr lang="en-US" dirty="0"/>
              <a:t> = </a:t>
            </a:r>
            <a:r>
              <a:rPr lang="en-US" dirty="0" err="1"/>
              <a:t>element_text</a:t>
            </a:r>
            <a:r>
              <a:rPr lang="en-US" dirty="0"/>
              <a:t>(angle = 90, </a:t>
            </a:r>
            <a:r>
              <a:rPr lang="en-US" dirty="0" err="1"/>
              <a:t>vjust</a:t>
            </a:r>
            <a:r>
              <a:rPr lang="en-US" dirty="0"/>
              <a:t> = -0.1))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 is a small triangle in a circle above the R script window – this is your “run” button. Click this.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69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ADB1C-4C4E-42DF-8D37-5B9DE86A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Polarity of Sentiment in the Emails - Visualization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9378E-7394-429C-A306-2FD454C6A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65EEB-8751-40D1-BDB0-AADC9CBF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16" y="1184150"/>
            <a:ext cx="9628242" cy="555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77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68C92E2-6B48-4931-9699-5045D6D6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5444"/>
            <a:ext cx="11533187" cy="1208073"/>
          </a:xfrm>
        </p:spPr>
        <p:txBody>
          <a:bodyPr/>
          <a:lstStyle/>
          <a:p>
            <a:r>
              <a:rPr lang="en-US" dirty="0"/>
              <a:t>Third </a:t>
            </a:r>
            <a:r>
              <a:rPr lang="en-US" dirty="0" err="1"/>
              <a:t>PowerBI</a:t>
            </a:r>
            <a:r>
              <a:rPr lang="en-US" dirty="0"/>
              <a:t> Visualization – Enron Radar Chart- NRC Library &amp; ODBC to Power BI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E08E75A9-5539-4C90-8FA4-14AB5DCF34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789" y="1179096"/>
            <a:ext cx="3690937" cy="5154430"/>
          </a:xfrm>
        </p:spPr>
        <p:txBody>
          <a:bodyPr/>
          <a:lstStyle/>
          <a:p>
            <a:r>
              <a:rPr lang="en-US" dirty="0"/>
              <a:t>Instructions for Visualization #</a:t>
            </a:r>
          </a:p>
          <a:p>
            <a:pPr marL="342900" lvl="1" indent="-342900">
              <a:buAutoNum type="arabicParenR"/>
            </a:pPr>
            <a:r>
              <a:rPr lang="en-US" dirty="0"/>
              <a:t>The last table produced from the .</a:t>
            </a:r>
            <a:r>
              <a:rPr lang="en-US" dirty="0" err="1"/>
              <a:t>dbc</a:t>
            </a:r>
            <a:r>
              <a:rPr lang="en-US" dirty="0"/>
              <a:t> is enron_nrc2.csv</a:t>
            </a:r>
          </a:p>
          <a:p>
            <a:pPr marL="342900" lvl="1" indent="-342900">
              <a:buAutoNum type="arabicParenR"/>
            </a:pPr>
            <a:r>
              <a:rPr lang="en-US" dirty="0"/>
              <a:t>Using an </a:t>
            </a:r>
            <a:r>
              <a:rPr lang="en-US" dirty="0" err="1"/>
              <a:t>odbc</a:t>
            </a:r>
            <a:r>
              <a:rPr lang="en-US" dirty="0"/>
              <a:t> connection, we are going to connect </a:t>
            </a:r>
            <a:r>
              <a:rPr lang="en-US" dirty="0" err="1"/>
              <a:t>PowerBI</a:t>
            </a:r>
            <a:r>
              <a:rPr lang="en-US" dirty="0"/>
              <a:t> to grab this data and do a </a:t>
            </a:r>
            <a:r>
              <a:rPr lang="en-US" dirty="0" err="1"/>
              <a:t>radarchart</a:t>
            </a:r>
            <a:r>
              <a:rPr lang="en-US" dirty="0"/>
              <a:t> visualization with this output</a:t>
            </a:r>
          </a:p>
          <a:p>
            <a:pPr marL="342900" lvl="1" indent="-342900">
              <a:buAutoNum type="arabicParenR"/>
            </a:pPr>
            <a:r>
              <a:rPr lang="en-US" dirty="0"/>
              <a:t>Here is the link for the instructions:</a:t>
            </a:r>
          </a:p>
          <a:p>
            <a:pPr marL="342900" lvl="1" indent="-342900">
              <a:buAutoNum type="arabicParenR"/>
            </a:pPr>
            <a:r>
              <a:rPr lang="en-US" dirty="0"/>
              <a:t>Go to Get Data -&gt; More -&gt;Other -&gt;Spark -&gt; Connect – put in the server connection string that you copied during following the </a:t>
            </a:r>
            <a:r>
              <a:rPr lang="en-US" dirty="0" err="1"/>
              <a:t>PowerBI</a:t>
            </a:r>
            <a:r>
              <a:rPr lang="en-US" dirty="0"/>
              <a:t> ODBC Connection to Databricks Instructions</a:t>
            </a:r>
          </a:p>
          <a:p>
            <a:pPr marL="342900" lvl="1" indent="-342900">
              <a:buAutoNum type="arabicParenR"/>
            </a:pPr>
            <a:r>
              <a:rPr lang="en-US" dirty="0"/>
              <a:t>Select the enron_nrc2.csv dataset</a:t>
            </a:r>
          </a:p>
          <a:p>
            <a:pPr marL="342900" lvl="1" indent="-342900">
              <a:buAutoNum type="arabicParenR"/>
            </a:pPr>
            <a:endParaRPr lang="en-US" dirty="0"/>
          </a:p>
          <a:p>
            <a:pPr marL="342900" lvl="1" indent="-342900">
              <a:buAutoNum type="arabicParenR"/>
            </a:pPr>
            <a:endParaRPr lang="en-US" dirty="0"/>
          </a:p>
          <a:p>
            <a:pPr marL="342900" lvl="1" indent="-342900">
              <a:buAutoNum type="arabicParenR"/>
            </a:pPr>
            <a:endParaRPr lang="en-US" dirty="0"/>
          </a:p>
          <a:p>
            <a:pPr lvl="2"/>
            <a:r>
              <a:rPr lang="en-US" dirty="0" err="1">
                <a:hlinkClick r:id="rId2"/>
              </a:rPr>
              <a:t>PowerBI</a:t>
            </a:r>
            <a:r>
              <a:rPr lang="en-US" dirty="0">
                <a:hlinkClick r:id="rId2"/>
              </a:rPr>
              <a:t> ODBC Connection to Databricks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7635D-632A-4EC3-AC9D-D8DE57868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</p:spPr>
        <p:txBody>
          <a:bodyPr/>
          <a:lstStyle/>
          <a:p>
            <a:r>
              <a:rPr lang="en-US" dirty="0"/>
              <a:t>© Microsoft Corporation                                                                                  								                                   Azure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27AEFA-F0BE-46A1-97D2-E1E7B581B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1179096"/>
            <a:ext cx="4228607" cy="49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285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7AA1-2218-4D60-B0F1-E6F9A097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820738"/>
          </a:xfrm>
        </p:spPr>
        <p:txBody>
          <a:bodyPr/>
          <a:lstStyle/>
          <a:p>
            <a:r>
              <a:rPr lang="en-US" dirty="0">
                <a:solidFill>
                  <a:srgbClr val="3C3C41"/>
                </a:solidFill>
              </a:rPr>
              <a:t>Third </a:t>
            </a:r>
            <a:r>
              <a:rPr lang="en-US" dirty="0" err="1">
                <a:solidFill>
                  <a:srgbClr val="3C3C41"/>
                </a:solidFill>
              </a:rPr>
              <a:t>PowerBI</a:t>
            </a:r>
            <a:r>
              <a:rPr lang="en-US" dirty="0">
                <a:solidFill>
                  <a:srgbClr val="3C3C41"/>
                </a:solidFill>
              </a:rPr>
              <a:t> Visualization – Enron Radar Chart- NRC Library &amp; ODBC to Power BI, part 2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B8F4E-8540-4537-8A06-FA210555A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138" y="1631482"/>
            <a:ext cx="3690937" cy="182960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6) Under Visualizations, click on the </a:t>
            </a:r>
            <a:r>
              <a:rPr lang="en-US" dirty="0" err="1">
                <a:solidFill>
                  <a:schemeClr val="tx1"/>
                </a:solidFill>
              </a:rPr>
              <a:t>elipses</a:t>
            </a:r>
            <a:r>
              <a:rPr lang="en-US" dirty="0">
                <a:solidFill>
                  <a:schemeClr val="tx1"/>
                </a:solidFill>
              </a:rPr>
              <a:t> and import custom visualizations from the Marketplace</a:t>
            </a:r>
          </a:p>
          <a:p>
            <a:r>
              <a:rPr lang="en-US" dirty="0">
                <a:solidFill>
                  <a:schemeClr val="tx1"/>
                </a:solidFill>
              </a:rPr>
              <a:t>7) Search for and add “radar chart”</a:t>
            </a:r>
          </a:p>
          <a:p>
            <a:r>
              <a:rPr lang="en-US" dirty="0">
                <a:solidFill>
                  <a:schemeClr val="tx1"/>
                </a:solidFill>
              </a:rPr>
              <a:t>8) Under “Fields” click on both “sentiment” and “tally” your radar chart should be produced.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93F9F-AD5D-487D-8D5E-532FC02C4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81842-1410-4709-8347-57149FF5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009" y="1697666"/>
            <a:ext cx="7824133" cy="476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07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94BF2B-5D77-489C-A763-8582E0A4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10454724" cy="3629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Sentiment Analysis in Public Sector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2FF9D-5897-48CA-ADD6-7A19D24B945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5950" y="6578600"/>
            <a:ext cx="11820525" cy="12065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1319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in Public Sector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4639" y="1330624"/>
            <a:ext cx="11533187" cy="3693319"/>
          </a:xfrm>
        </p:spPr>
        <p:txBody>
          <a:bodyPr/>
          <a:lstStyle/>
          <a:p>
            <a:r>
              <a:rPr lang="en-US" dirty="0"/>
              <a:t>1)  Sentiment analysis of text data –</a:t>
            </a:r>
          </a:p>
          <a:p>
            <a:r>
              <a:rPr lang="en-US" dirty="0"/>
              <a:t>	Customer segmentation</a:t>
            </a:r>
          </a:p>
          <a:p>
            <a:r>
              <a:rPr lang="en-US" dirty="0"/>
              <a:t>	Disease outbreaks</a:t>
            </a:r>
          </a:p>
          <a:p>
            <a:r>
              <a:rPr lang="en-US" dirty="0"/>
              <a:t>	Sentiment regarding policies or legislation</a:t>
            </a:r>
          </a:p>
          <a:p>
            <a:r>
              <a:rPr lang="en-US" dirty="0"/>
              <a:t>	Sentiment of special interest groups, protest groups, or potential events of concern</a:t>
            </a:r>
          </a:p>
          <a:p>
            <a:r>
              <a:rPr lang="en-US" dirty="0"/>
              <a:t>	Flash mobs</a:t>
            </a:r>
          </a:p>
          <a:p>
            <a:r>
              <a:rPr lang="en-US" dirty="0"/>
              <a:t>	Fraud/Money laundering/Criminal network detection</a:t>
            </a:r>
          </a:p>
          <a:p>
            <a:endParaRPr lang="en-US" dirty="0"/>
          </a:p>
          <a:p>
            <a:r>
              <a:rPr lang="en-US" dirty="0"/>
              <a:t>2)  Using Social Media Analytics to Cut Off Sources of Criminal Activity 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3)  Case Study Using Social Media Analytics</a:t>
            </a:r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14FEBD9-9B8F-405E-B2C4-AFA41F57C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</p:spPr>
        <p:txBody>
          <a:bodyPr/>
          <a:lstStyle/>
          <a:p>
            <a:r>
              <a:rPr lang="en-US" dirty="0"/>
              <a:t>© Microsoft Corporation                                                                                  								                                   Azure</a:t>
            </a:r>
          </a:p>
        </p:txBody>
      </p:sp>
      <p:pic>
        <p:nvPicPr>
          <p:cNvPr id="6" name="Picture 5" descr="A view of a field&#10;&#10;Description automatically generated">
            <a:extLst>
              <a:ext uri="{FF2B5EF4-FFF2-40B4-BE49-F238E27FC236}">
                <a16:creationId xmlns:a16="http://schemas.microsoft.com/office/drawing/2014/main" id="{F7FA5E80-9287-4C25-924D-58003A12B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12" y="4352529"/>
            <a:ext cx="4696881" cy="26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216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421023"/>
            <a:ext cx="11533187" cy="411162"/>
          </a:xfrm>
        </p:spPr>
        <p:txBody>
          <a:bodyPr/>
          <a:lstStyle/>
          <a:p>
            <a:r>
              <a:rPr lang="en-US" dirty="0"/>
              <a:t>Sentiment Analysis in Public Sector- 2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30" y="1027429"/>
            <a:ext cx="11533187" cy="4616648"/>
          </a:xfrm>
        </p:spPr>
        <p:txBody>
          <a:bodyPr/>
          <a:lstStyle/>
          <a:p>
            <a:r>
              <a:rPr lang="en-US" dirty="0"/>
              <a:t>Sources of data –</a:t>
            </a:r>
          </a:p>
          <a:p>
            <a:r>
              <a:rPr lang="en-US" dirty="0"/>
              <a:t>	Social media (Facebook, Instagram, Twitter, YouTube,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	Reddit, blogs, chats, webpages, documents, and other public forums</a:t>
            </a:r>
          </a:p>
          <a:p>
            <a:r>
              <a:rPr lang="en-US" dirty="0"/>
              <a:t>	Surveys, news articles, any text document</a:t>
            </a:r>
          </a:p>
          <a:p>
            <a:endParaRPr lang="en-US" dirty="0"/>
          </a:p>
          <a:p>
            <a:r>
              <a:rPr lang="en-US" dirty="0"/>
              <a:t>Applications in HR, AML, crowd control, customer segmentation, </a:t>
            </a:r>
            <a:r>
              <a:rPr lang="en-US" dirty="0" err="1"/>
              <a:t>counterfraud</a:t>
            </a:r>
            <a:r>
              <a:rPr lang="en-US" dirty="0"/>
              <a:t>, education, public image, policy enactment, funding,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Combined with Social Network Analysis (SNA) very powerful things can happen</a:t>
            </a:r>
          </a:p>
          <a:p>
            <a:r>
              <a:rPr lang="en-US" dirty="0">
                <a:hlinkClick r:id="rId2"/>
              </a:rPr>
              <a:t>Social Media Revolution</a:t>
            </a:r>
            <a:r>
              <a:rPr lang="en-US" dirty="0"/>
              <a:t>	</a:t>
            </a:r>
          </a:p>
          <a:p>
            <a:r>
              <a:rPr lang="en-US" dirty="0">
                <a:hlinkClick r:id="rId3"/>
              </a:rPr>
              <a:t>United Breaks Guitars</a:t>
            </a:r>
            <a:endParaRPr lang="en-US" dirty="0"/>
          </a:p>
          <a:p>
            <a:r>
              <a:rPr lang="en-US" dirty="0">
                <a:hlinkClick r:id="rId4"/>
              </a:rPr>
              <a:t>Norman AI</a:t>
            </a:r>
            <a:endParaRPr lang="en-US" dirty="0"/>
          </a:p>
          <a:p>
            <a:r>
              <a:rPr lang="en-US" dirty="0">
                <a:hlinkClick r:id="rId5"/>
              </a:rPr>
              <a:t>200 Tweets Can Predict Your Personality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14FEBD9-9B8F-405E-B2C4-AFA41F57C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</p:spPr>
        <p:txBody>
          <a:bodyPr/>
          <a:lstStyle/>
          <a:p>
            <a:r>
              <a:rPr lang="en-US" dirty="0"/>
              <a:t>© Microsoft Corporation                                                                                  								                                   Azure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66446-0A13-4383-BD54-B045A90E4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335" y="3951171"/>
            <a:ext cx="3729989" cy="2851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B92DE7-B262-40A1-96D8-8C646D2C391E}"/>
              </a:ext>
            </a:extLst>
          </p:cNvPr>
          <p:cNvSpPr txBox="1"/>
          <p:nvPr/>
        </p:nvSpPr>
        <p:spPr>
          <a:xfrm>
            <a:off x="548640" y="5423836"/>
            <a:ext cx="5823284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It was widely reported that within 4 weeks of the video being posted online, United Airlines' stock price fell 10%, costing stockholders about </a:t>
            </a:r>
            <a:r>
              <a:rPr lang="en-US" sz="1400" b="1" dirty="0"/>
              <a:t>$180 million</a:t>
            </a:r>
            <a:r>
              <a:rPr lang="en-US" sz="1400" dirty="0"/>
              <a:t> in value.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544578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94BF2B-5D77-489C-A763-8582E0A4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960438"/>
            <a:ext cx="10454724" cy="3629025"/>
          </a:xfrm>
        </p:spPr>
        <p:txBody>
          <a:bodyPr/>
          <a:lstStyle/>
          <a:p>
            <a:r>
              <a:rPr lang="en-US" dirty="0"/>
              <a:t>Azure Databricks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2FF9D-5897-48CA-ADD6-7A19D24B945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5950" y="6578600"/>
            <a:ext cx="11820525" cy="12065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1070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3FE2-D5E4-435E-9C16-F1EDD1D0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58463-658D-4A2D-9929-8B851B3CE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F7902-E0B7-41D1-B717-0146D5661A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2307E-129F-4B64-8B0E-C7B9ACB7B0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700A1-304F-4A6B-A8B1-CD9142401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F9CBB-CEF7-401B-841B-D7597DA9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6"/>
            <a:ext cx="12435593" cy="69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5292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45" y="293500"/>
            <a:ext cx="11710382" cy="917444"/>
          </a:xfrm>
        </p:spPr>
        <p:txBody>
          <a:bodyPr vert="horz" wrap="square" lIns="149217" tIns="93260" rIns="149217" bIns="93260" rtlCol="0" anchor="ctr">
            <a:normAutofit/>
          </a:bodyPr>
          <a:lstStyle/>
          <a:p>
            <a:pPr algn="ctr" defTabSz="932563" fontAlgn="base">
              <a:spcAft>
                <a:spcPct val="0"/>
              </a:spcAft>
            </a:pPr>
            <a:r>
              <a:rPr lang="en-US" sz="2448" cap="all" spc="816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325" y="2546201"/>
            <a:ext cx="3733325" cy="2952291"/>
          </a:xfrm>
          <a:prstGeom prst="rect">
            <a:avLst/>
          </a:prstGeom>
          <a:noFill/>
        </p:spPr>
        <p:txBody>
          <a:bodyPr wrap="none" lIns="186494" tIns="149196" rIns="186494" bIns="149196" rtlCol="0">
            <a:noAutofit/>
          </a:bodyPr>
          <a:lstStyle/>
          <a:p>
            <a:pPr marL="112670" lvl="1" defTabSz="931776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</a:pPr>
            <a:r>
              <a:rPr lang="en-US" sz="1632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69695" lvl="1" indent="-457024" defTabSz="931776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002050"/>
              </a:buClr>
              <a:buFont typeface="Wingdings" panose="05000000000000000000" pitchFamily="2" charset="2"/>
              <a:buChar char="§"/>
            </a:pPr>
            <a:r>
              <a:rPr lang="en-US" sz="1632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69695" lvl="1" indent="-457024" defTabSz="931776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002050"/>
              </a:buClr>
              <a:buFont typeface="Wingdings" panose="05000000000000000000" pitchFamily="2" charset="2"/>
              <a:buChar char="§"/>
            </a:pPr>
            <a:r>
              <a:rPr lang="en-US" sz="1632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69695" lvl="1" indent="-457024" defTabSz="931776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002050"/>
              </a:buClr>
              <a:buFont typeface="Wingdings" panose="05000000000000000000" pitchFamily="2" charset="2"/>
              <a:buChar char="§"/>
            </a:pPr>
            <a:r>
              <a:rPr lang="en-US" sz="1632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69695" lvl="1" indent="-457024" defTabSz="931776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002050"/>
              </a:buClr>
              <a:buFont typeface="Wingdings" panose="05000000000000000000" pitchFamily="2" charset="2"/>
              <a:buChar char="§"/>
            </a:pPr>
            <a:r>
              <a:rPr lang="en-US" sz="1632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69695" lvl="1" indent="-457024" defTabSz="931776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002050"/>
              </a:buClr>
              <a:buFont typeface="Wingdings" panose="05000000000000000000" pitchFamily="2" charset="2"/>
              <a:buChar char="§"/>
            </a:pPr>
            <a:r>
              <a:rPr lang="en-US" sz="1632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69695" lvl="1" indent="-457024" defTabSz="931776" fontAlgn="base">
              <a:lnSpc>
                <a:spcPct val="90000"/>
              </a:lnSpc>
              <a:spcBef>
                <a:spcPts val="612"/>
              </a:spcBef>
              <a:spcAft>
                <a:spcPts val="612"/>
              </a:spcAft>
              <a:buClr>
                <a:srgbClr val="002050"/>
              </a:buClr>
              <a:buFont typeface="Wingdings" panose="05000000000000000000" pitchFamily="2" charset="2"/>
              <a:buChar char="§"/>
            </a:pPr>
            <a:r>
              <a:rPr lang="en-US" sz="1632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3046" y="997656"/>
            <a:ext cx="11710382" cy="476479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/>
          <a:p>
            <a:pPr algn="ctr" defTabSz="932384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040" dirty="0">
                <a:solidFill>
                  <a:srgbClr val="0078D7"/>
                </a:solidFill>
                <a:latin typeface="Segoe UI Semilight"/>
                <a:cs typeface="Segoe UI Semilight" panose="020B0402040204020203" pitchFamily="34" charset="0"/>
              </a:rPr>
              <a:t>An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664539" y="4143752"/>
            <a:ext cx="6967307" cy="6541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32" b="1" dirty="0">
                <a:solidFill>
                  <a:srgbClr val="002050"/>
                </a:solidFill>
                <a:latin typeface="Segoe UI Semilight"/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574677" y="2256956"/>
            <a:ext cx="1977724" cy="1795870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354141" y="2274428"/>
            <a:ext cx="1977724" cy="1760924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8120158" y="2269337"/>
            <a:ext cx="1977724" cy="177110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839615" y="2319838"/>
            <a:ext cx="1971595" cy="1660869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4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7973" y="2162642"/>
            <a:ext cx="1757435" cy="1286982"/>
          </a:xfrm>
          <a:prstGeom prst="rect">
            <a:avLst/>
          </a:prstGeom>
          <a:noFill/>
        </p:spPr>
        <p:txBody>
          <a:bodyPr wrap="none" lIns="186494" tIns="149196" rIns="186494" bIns="149196" rtlCol="0">
            <a:noAutofit/>
          </a:bodyPr>
          <a:lstStyle/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SQL</a:t>
            </a:r>
          </a:p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1428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Interactive</a:t>
            </a:r>
            <a:br>
              <a:rPr lang="en-US" sz="1428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28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Queries</a:t>
            </a:r>
            <a:endParaRPr lang="en-US" sz="1632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64976" y="5354749"/>
            <a:ext cx="1786251" cy="932471"/>
          </a:xfrm>
          <a:prstGeom prst="rect">
            <a:avLst/>
          </a:prstGeom>
          <a:noFill/>
        </p:spPr>
        <p:txBody>
          <a:bodyPr wrap="none" lIns="186494" tIns="149196" rIns="186494" bIns="149196" rtlCol="0">
            <a:noAutofit/>
          </a:bodyPr>
          <a:lstStyle/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sz="1836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36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1428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32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85338" y="5163386"/>
            <a:ext cx="1784621" cy="932471"/>
          </a:xfrm>
          <a:prstGeom prst="rect">
            <a:avLst/>
          </a:prstGeom>
          <a:noFill/>
        </p:spPr>
        <p:txBody>
          <a:bodyPr wrap="none" lIns="186494" tIns="149196" rIns="186494" bIns="149196" rtlCol="0">
            <a:noAutofit/>
          </a:bodyPr>
          <a:lstStyle/>
          <a:p>
            <a:pPr defTabSz="932563">
              <a:lnSpc>
                <a:spcPct val="90000"/>
              </a:lnSpc>
              <a:spcAft>
                <a:spcPts val="612"/>
              </a:spcAft>
            </a:pPr>
            <a:r>
              <a:rPr lang="en-US" sz="1632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1632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br>
              <a:rPr lang="en-US" sz="1632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32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679939" y="4952206"/>
            <a:ext cx="2160965" cy="6774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149942" y="4957953"/>
            <a:ext cx="2160965" cy="6774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Mesos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576164" y="4952206"/>
            <a:ext cx="2055682" cy="6774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32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Standalone Scheduler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716655" y="2133237"/>
            <a:ext cx="1266109" cy="1286982"/>
          </a:xfrm>
          <a:prstGeom prst="rect">
            <a:avLst/>
          </a:prstGeom>
          <a:noFill/>
        </p:spPr>
        <p:txBody>
          <a:bodyPr wrap="none" lIns="186494" tIns="149196" rIns="186494" bIns="149196" rtlCol="0">
            <a:noAutofit/>
          </a:bodyPr>
          <a:lstStyle/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1632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</a:t>
            </a:r>
            <a:br>
              <a:rPr lang="en-US" sz="1632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32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477579" y="2133237"/>
            <a:ext cx="1266109" cy="1286982"/>
          </a:xfrm>
          <a:prstGeom prst="rect">
            <a:avLst/>
          </a:prstGeom>
          <a:noFill/>
        </p:spPr>
        <p:txBody>
          <a:bodyPr wrap="none" lIns="186494" tIns="149196" rIns="186494" bIns="149196" rtlCol="0">
            <a:noAutofit/>
          </a:bodyPr>
          <a:lstStyle/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</a:t>
            </a:r>
            <a:br>
              <a:rPr lang="en-US" sz="1836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36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1428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214567" y="2128595"/>
            <a:ext cx="1266109" cy="1286982"/>
          </a:xfrm>
          <a:prstGeom prst="rect">
            <a:avLst/>
          </a:prstGeom>
          <a:noFill/>
        </p:spPr>
        <p:txBody>
          <a:bodyPr wrap="none" lIns="186494" tIns="149196" rIns="186494" bIns="149196" rtlCol="0">
            <a:noAutofit/>
          </a:bodyPr>
          <a:lstStyle/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1836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GraphX</a:t>
            </a:r>
          </a:p>
          <a:p>
            <a:pPr algn="ctr" defTabSz="932563">
              <a:lnSpc>
                <a:spcPct val="90000"/>
              </a:lnSpc>
              <a:spcAft>
                <a:spcPts val="612"/>
              </a:spcAft>
            </a:pPr>
            <a:r>
              <a:rPr lang="en-US" sz="1428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</a:t>
            </a:r>
            <a:br>
              <a:rPr lang="en-US" sz="1428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28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461474" y="2162642"/>
            <a:ext cx="0" cy="1108429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210688" y="2164960"/>
            <a:ext cx="0" cy="1108429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10001663" y="2181197"/>
            <a:ext cx="0" cy="1108429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llout: Line 2">
            <a:extLst>
              <a:ext uri="{FF2B5EF4-FFF2-40B4-BE49-F238E27FC236}">
                <a16:creationId xmlns:a16="http://schemas.microsoft.com/office/drawing/2014/main" id="{67C005B9-944E-4B1A-BC58-4C91A293C3B3}"/>
              </a:ext>
            </a:extLst>
          </p:cNvPr>
          <p:cNvSpPr/>
          <p:nvPr/>
        </p:nvSpPr>
        <p:spPr bwMode="auto">
          <a:xfrm>
            <a:off x="1475869" y="1404559"/>
            <a:ext cx="1786250" cy="932470"/>
          </a:xfrm>
          <a:prstGeom prst="borderCallout1">
            <a:avLst>
              <a:gd name="adj1" fmla="val 109067"/>
              <a:gd name="adj2" fmla="val 76617"/>
              <a:gd name="adj3" fmla="val 301520"/>
              <a:gd name="adj4" fmla="val 168580"/>
            </a:avLst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28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R Language is not Supported by Spark (directly)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106356A0-B856-4DF3-ABE4-98D4D6338044}"/>
              </a:ext>
            </a:extLst>
          </p:cNvPr>
          <p:cNvSpPr/>
          <p:nvPr/>
        </p:nvSpPr>
        <p:spPr bwMode="auto">
          <a:xfrm>
            <a:off x="1475869" y="5589966"/>
            <a:ext cx="1786250" cy="932470"/>
          </a:xfrm>
          <a:prstGeom prst="borderCallout1">
            <a:avLst>
              <a:gd name="adj1" fmla="val 61354"/>
              <a:gd name="adj2" fmla="val 108230"/>
              <a:gd name="adj3" fmla="val -78351"/>
              <a:gd name="adj4" fmla="val 171454"/>
            </a:avLst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28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R Packages SparkR and SparklyR Wrap the Spark API</a:t>
            </a:r>
          </a:p>
        </p:txBody>
      </p:sp>
    </p:spTree>
    <p:extLst>
      <p:ext uri="{BB962C8B-B14F-4D97-AF65-F5344CB8AC3E}">
        <p14:creationId xmlns:p14="http://schemas.microsoft.com/office/powerpoint/2010/main" val="2697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14" y="141922"/>
            <a:ext cx="10055385" cy="563762"/>
          </a:xfrm>
        </p:spPr>
        <p:txBody>
          <a:bodyPr/>
          <a:lstStyle/>
          <a:p>
            <a:r>
              <a:rPr lang="en-US" sz="3672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 R Language Deep Dive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6D5C6-4CAB-478A-93F4-FD13D8C0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52" y="942251"/>
            <a:ext cx="6260784" cy="5110023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95B6F97-8FD9-4728-AFF9-F2E22A3E605B}"/>
              </a:ext>
            </a:extLst>
          </p:cNvPr>
          <p:cNvSpPr/>
          <p:nvPr/>
        </p:nvSpPr>
        <p:spPr>
          <a:xfrm>
            <a:off x="6644289" y="1320683"/>
            <a:ext cx="539026" cy="4731590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307AA-CDC7-4AD4-A395-D16EAA3125C5}"/>
              </a:ext>
            </a:extLst>
          </p:cNvPr>
          <p:cNvSpPr txBox="1"/>
          <p:nvPr/>
        </p:nvSpPr>
        <p:spPr>
          <a:xfrm>
            <a:off x="7406640" y="1602606"/>
            <a:ext cx="4374682" cy="377334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Within Databricks, you spin up your own spark cluster, create notebooks in Scala, Python, R or SQL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Data to a table or connect to outside sources such as Azure storage containers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Utilize documentation and training/tutorials</a:t>
            </a:r>
          </a:p>
        </p:txBody>
      </p:sp>
    </p:spTree>
    <p:extLst>
      <p:ext uri="{BB962C8B-B14F-4D97-AF65-F5344CB8AC3E}">
        <p14:creationId xmlns:p14="http://schemas.microsoft.com/office/powerpoint/2010/main" val="357583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2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676C379500F47A0BB86027B759652" ma:contentTypeVersion="2" ma:contentTypeDescription="Create a new document." ma:contentTypeScope="" ma:versionID="27a5653da007faae9255151a41578a88">
  <xsd:schema xmlns:xsd="http://www.w3.org/2001/XMLSchema" xmlns:xs="http://www.w3.org/2001/XMLSchema" xmlns:p="http://schemas.microsoft.com/office/2006/metadata/properties" xmlns:ns2="e6fad286-2139-402c-bc31-e7e0efd8c5ab" targetNamespace="http://schemas.microsoft.com/office/2006/metadata/properties" ma:root="true" ma:fieldsID="d1071f2ac5c0f52715c44507aad39474" ns2:_="">
    <xsd:import namespace="e6fad286-2139-402c-bc31-e7e0efd8c5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ad286-2139-402c-bc31-e7e0efd8c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FA8298-C297-4E6C-9037-B44B6195D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ad286-2139-402c-bc31-e7e0efd8c5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e6fad286-2139-402c-bc31-e7e0efd8c5a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Azure_PowerPoint_Template_Sept2018</Template>
  <TotalTime>3223</TotalTime>
  <Words>1326</Words>
  <Application>Microsoft Office PowerPoint</Application>
  <PresentationFormat>Custom</PresentationFormat>
  <Paragraphs>208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Dynamics 365</vt:lpstr>
      <vt:lpstr>1_ML</vt:lpstr>
      <vt:lpstr>1_HEERON</vt:lpstr>
      <vt:lpstr>Sentiment Analysis  in Azure Databricks and Power BI  with R Libraries</vt:lpstr>
      <vt:lpstr>Agenda</vt:lpstr>
      <vt:lpstr>Sentiment Analysis in Public Sector</vt:lpstr>
      <vt:lpstr>Sentiment Analysis in Public Sector </vt:lpstr>
      <vt:lpstr>Sentiment Analysis in Public Sector- 2 </vt:lpstr>
      <vt:lpstr>Azure Databricks</vt:lpstr>
      <vt:lpstr>PowerPoint Presentation</vt:lpstr>
      <vt:lpstr>Apache Spark</vt:lpstr>
      <vt:lpstr>Azure Databricks R Language Deep Dive</vt:lpstr>
      <vt:lpstr>SparkR – What Do We Get?</vt:lpstr>
      <vt:lpstr>Sentiment Analysis Using R Libraries  in Databricks</vt:lpstr>
      <vt:lpstr>Sentiment Analysis with R in Databricks</vt:lpstr>
      <vt:lpstr>Materials Provided</vt:lpstr>
      <vt:lpstr>Creating Databricks Instance in Azure</vt:lpstr>
      <vt:lpstr>Uploading Data to Databricks</vt:lpstr>
      <vt:lpstr>PowerBI Visualization</vt:lpstr>
      <vt:lpstr>R Visualizations in PowerBI – Demo and Lab Enron Sentiment </vt:lpstr>
      <vt:lpstr>First PowerBI Visualization – The Canary in the Mine – Bing Library</vt:lpstr>
      <vt:lpstr>First PowerBI Visualization – The Canary in the Mine, p.2</vt:lpstr>
      <vt:lpstr>Second PowerBI Visualization – Polarity of Sentiment – Bing Library</vt:lpstr>
      <vt:lpstr>Polarity of Sentiment in the Emails - Visualization</vt:lpstr>
      <vt:lpstr>Third PowerBI Visualization – Enron Radar Chart- NRC Library &amp; ODBC to Power BI</vt:lpstr>
      <vt:lpstr>Third PowerBI Visualization – Enron Radar Chart- NRC Library &amp; ODBC to Power BI, part 2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Dawn Daras</dc:creator>
  <cp:keywords/>
  <dc:description>Template: Ariel Butz; ZUM Communications
Formatting: 
Audience Type:</dc:description>
  <cp:lastModifiedBy>Dawn Daras</cp:lastModifiedBy>
  <cp:revision>72</cp:revision>
  <dcterms:created xsi:type="dcterms:W3CDTF">2018-11-05T19:26:56Z</dcterms:created>
  <dcterms:modified xsi:type="dcterms:W3CDTF">2018-11-29T21:03:27Z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0x0101006A6676C379500F47A0BB86027B759652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dadaras@microsoft.com</vt:lpwstr>
  </property>
  <property fmtid="{D5CDD505-2E9C-101B-9397-08002B2CF9AE}" pid="14" name="MSIP_Label_f42aa342-8706-4288-bd11-ebb85995028c_SetDate">
    <vt:lpwstr>2018-11-05T19:27:41.2370053Z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